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8"/>
  </p:notesMasterIdLst>
  <p:sldIdLst>
    <p:sldId id="791" r:id="rId2"/>
    <p:sldId id="996" r:id="rId3"/>
    <p:sldId id="999" r:id="rId4"/>
    <p:sldId id="1010" r:id="rId5"/>
    <p:sldId id="1011" r:id="rId6"/>
    <p:sldId id="1012" r:id="rId7"/>
    <p:sldId id="1013" r:id="rId8"/>
    <p:sldId id="1014" r:id="rId9"/>
    <p:sldId id="1015" r:id="rId10"/>
    <p:sldId id="1016" r:id="rId11"/>
    <p:sldId id="1017" r:id="rId12"/>
    <p:sldId id="1018" r:id="rId13"/>
    <p:sldId id="1019" r:id="rId14"/>
    <p:sldId id="1372" r:id="rId15"/>
    <p:sldId id="1020" r:id="rId16"/>
    <p:sldId id="1023" r:id="rId17"/>
    <p:sldId id="1024" r:id="rId18"/>
    <p:sldId id="1025" r:id="rId19"/>
    <p:sldId id="1026" r:id="rId20"/>
    <p:sldId id="1027" r:id="rId21"/>
    <p:sldId id="1055" r:id="rId22"/>
    <p:sldId id="1028" r:id="rId23"/>
    <p:sldId id="1029" r:id="rId24"/>
    <p:sldId id="1030" r:id="rId25"/>
    <p:sldId id="1031" r:id="rId26"/>
    <p:sldId id="103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59" d="100"/>
          <a:sy n="159" d="100"/>
        </p:scale>
        <p:origin x="846" y="132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4/2/2024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8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929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14897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8.2.3.4 – Ancho de banda de interfaz predeterminado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91382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8.2.3.5 – Ajuste del ancho de banda de la interfaz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85108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</a:t>
            </a:r>
            <a:r>
              <a:rPr lang="es-ES" dirty="0"/>
              <a:t> </a:t>
            </a:r>
            <a:r>
              <a:rPr lang="es-ES" sz="1200" b="0" dirty="0"/>
              <a:t>– ID del router OSPF</a:t>
            </a:r>
          </a:p>
          <a:p>
            <a:pPr>
              <a:buFontTx/>
              <a:buNone/>
            </a:pPr>
            <a:r>
              <a:rPr lang="es-ES" sz="1200" b="0" dirty="0"/>
              <a:t>8.2.1.6 – Uso de una interfaz de </a:t>
            </a:r>
            <a:r>
              <a:rPr lang="es-ES" sz="1200" b="0" dirty="0" err="1"/>
              <a:t>Loopbackcomo</a:t>
            </a:r>
            <a:r>
              <a:rPr lang="es-ES" sz="1200" b="0" dirty="0"/>
              <a:t> ID del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8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se sugiere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663553" cy="4181383"/>
          </a:xfrm>
        </p:spPr>
        <p:txBody>
          <a:bodyPr rIns="108000"/>
          <a:lstStyle/>
          <a:p>
            <a:r>
              <a:rPr lang="es-ES" dirty="0"/>
              <a:t>El "costo" de una red de destino es una acumulación de todos los valores de costo de origen a destino.</a:t>
            </a:r>
          </a:p>
          <a:p>
            <a:r>
              <a:rPr lang="es-ES" spc="-30" dirty="0"/>
              <a:t>La métrica de costo se puede ver en la tabla de routing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" y="182385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00682" y="2715482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 dirty="0"/>
              <a:t>Cambiar el ancho de banda de referencia de OSPF afecta solo al cálculo de OSPF que se utiliza para determinar la métrica, no al ancho de banda de la interfaz.</a:t>
            </a:r>
          </a:p>
          <a:p>
            <a:r>
              <a:rPr lang="es-ES" dirty="0"/>
              <a:t>Use el comando </a:t>
            </a:r>
            <a:r>
              <a:rPr lang="es-ES" altLang="ja-JP" b="1" dirty="0" err="1">
                <a:solidFill>
                  <a:srgbClr val="FF0000"/>
                </a:solidFill>
              </a:rPr>
              <a:t>auto-cost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altLang="ja-JP" b="1" dirty="0" err="1">
                <a:solidFill>
                  <a:srgbClr val="FF0000"/>
                </a:solidFill>
              </a:rPr>
              <a:t>reference-bandwidth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dirty="0"/>
              <a:t>para cambiar el ancho de banda de referencia de OSPF.</a:t>
            </a:r>
          </a:p>
          <a:p>
            <a:r>
              <a:rPr lang="es-ES" dirty="0"/>
              <a:t>El ancho de banda de referencia predeterminado es 100 Mbps.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58421"/>
              </p:ext>
            </p:extLst>
          </p:nvPr>
        </p:nvGraphicFramePr>
        <p:xfrm>
          <a:off x="1146875" y="2433233"/>
          <a:ext cx="463399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4749138" y="2811948"/>
            <a:ext cx="862739" cy="1009973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4958" y="2465579"/>
            <a:ext cx="2709334" cy="14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0000"/>
                </a:solidFill>
              </a:rPr>
              <a:t>Con el ancho de banda de referencia predeterminado aplicado, Ethernet de 100 Mbps, Ethernet de 1 Gbps y Ethernet de 10 Gbps parecen tener el mismo ancho de banda dentro de los cálculos de la mejor ruta.</a:t>
            </a:r>
          </a:p>
        </p:txBody>
      </p:sp>
    </p:spTree>
    <p:extLst>
      <p:ext uri="{BB962C8B-B14F-4D97-AF65-F5344CB8AC3E}">
        <p14:creationId xmlns:p14="http://schemas.microsoft.com/office/powerpoint/2010/main" val="20646467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24569"/>
            <a:ext cx="8226583" cy="4181383"/>
          </a:xfrm>
        </p:spPr>
        <p:txBody>
          <a:bodyPr/>
          <a:lstStyle/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</a:t>
            </a:r>
            <a:r>
              <a:rPr lang="es-ES"/>
              <a:t>.</a:t>
            </a:r>
          </a:p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10000</a:t>
            </a:r>
            <a:r>
              <a:rPr lang="es-ES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9272"/>
              </p:ext>
            </p:extLst>
          </p:nvPr>
        </p:nvGraphicFramePr>
        <p:xfrm>
          <a:off x="650930" y="1941027"/>
          <a:ext cx="3859158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019984" y="2419090"/>
            <a:ext cx="472699" cy="62251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8326963"/>
              </p:ext>
            </p:extLst>
          </p:nvPr>
        </p:nvGraphicFramePr>
        <p:xfrm>
          <a:off x="4608163" y="1941027"/>
          <a:ext cx="3983387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/>
                        <a:t>10 </a:t>
                      </a:r>
                      <a:r>
                        <a:rPr lang="en-US" sz="800" dirty="0"/>
                        <a:t>000 000 000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5724" y="4570986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0965" y="4568403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138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2024390"/>
            <a:ext cx="3267962" cy="2452492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Si los routers en la topología se ajustan para admitir los enlaces Gigabit, el costo del enlace serial ahora es de 647 en lugar de 64. El costo total del R1 a la LAN del R2 ahora es de 648 en lugar de 65. </a:t>
            </a:r>
          </a:p>
          <a:p>
            <a:r>
              <a:rPr lang="es-ES"/>
              <a:t>Si hay enlaces FastEthernet en la topología, OSPF tomará mejores decisiones.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321" y="4149771"/>
            <a:ext cx="1962547" cy="400110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</a:rPr>
              <a:t>Costo total para llegar a la LAN del R2 desde el R1 = 648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7" y="2131897"/>
            <a:ext cx="3850199" cy="80260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268704" y="2433233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78" y="3043758"/>
            <a:ext cx="4433241" cy="1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4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282837"/>
            <a:ext cx="5719316" cy="1288913"/>
          </a:xfrm>
        </p:spPr>
        <p:txBody>
          <a:bodyPr/>
          <a:lstStyle/>
          <a:p>
            <a:r>
              <a:rPr lang="es-ES" dirty="0"/>
              <a:t>OSPF utiliza el algoritmo de </a:t>
            </a:r>
            <a:r>
              <a:rPr lang="es-ES" b="1" dirty="0">
                <a:solidFill>
                  <a:srgbClr val="FF0000"/>
                </a:solidFill>
              </a:rPr>
              <a:t>primero la ruta más corta (SPF) Dijkstra para seleccionar la mejor ruta.</a:t>
            </a:r>
          </a:p>
          <a:p>
            <a:r>
              <a:rPr lang="es-ES" dirty="0"/>
              <a:t>La distancia administrativa se utiliza para determinar qué ruta se instala en la tabla de routing cuando la ruta se detecta de múltiples fuentes.</a:t>
            </a:r>
          </a:p>
          <a:p>
            <a:pPr lvl="1"/>
            <a:r>
              <a:rPr lang="es-ES" dirty="0"/>
              <a:t>La menor distancia administrativa es la que se agrega a la tabla de routing.</a:t>
            </a:r>
          </a:p>
          <a:p>
            <a:pPr marL="261937" lvl="2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1282837"/>
            <a:ext cx="2206427" cy="20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Ancho de banda de interfaz predeterminado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6" y="809071"/>
            <a:ext cx="8676000" cy="4181383"/>
          </a:xfrm>
        </p:spPr>
        <p:txBody>
          <a:bodyPr/>
          <a:lstStyle/>
          <a:p>
            <a:r>
              <a:rPr lang="es-ES" dirty="0"/>
              <a:t>Los valores de ancho de banda definidos en una interfaz no cambian la capacidad de la interfaz.</a:t>
            </a:r>
          </a:p>
          <a:p>
            <a:r>
              <a:rPr lang="es-ES" dirty="0"/>
              <a:t>Los protocolos de routing EIGRP y OSPF utilizan los valores de ancho de banda definidos en una interfaz para calcular la métrica.</a:t>
            </a:r>
          </a:p>
          <a:p>
            <a:r>
              <a:rPr lang="es-ES" dirty="0"/>
              <a:t>Los enlaces seriales tienen un valor predeterminado de 1544 Mbps, que puede no ser un ancho de banda preciso para la velocidad de transmisión.</a:t>
            </a:r>
          </a:p>
          <a:p>
            <a:r>
              <a:rPr lang="es-ES" dirty="0"/>
              <a:t>Utilice el comando </a:t>
            </a:r>
            <a:r>
              <a:rPr lang="es-ES" altLang="ja-JP" b="1" dirty="0"/>
              <a:t>show interfaces</a:t>
            </a:r>
            <a:r>
              <a:rPr lang="es-ES" dirty="0"/>
              <a:t> para ver el ancho de banda de interfaz.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" y="2708825"/>
            <a:ext cx="2751868" cy="1881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81" y="2726946"/>
            <a:ext cx="2905771" cy="86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938" y="3696346"/>
            <a:ext cx="4576237" cy="44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861" y="2709288"/>
            <a:ext cx="3240679" cy="93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77" y="4189094"/>
            <a:ext cx="3827759" cy="5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18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la interfaz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6948" y="848236"/>
            <a:ext cx="4830821" cy="2049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0" y="848236"/>
            <a:ext cx="3437802" cy="235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61" y="3213286"/>
            <a:ext cx="8835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dirty="0">
                <a:solidFill>
                  <a:srgbClr val="000000"/>
                </a:solidFill>
                <a:latin typeface="+mn-lt"/>
              </a:rPr>
              <a:t>Se debe ajustar el ancho de banda en cada extremo de los enlaces seriales, de lo cual se deriva lo siguiente: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R2 requiere que su interfaz S0/0/1 se ajuste a 1024 kb/s.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R3 requiere que su interfaz serial 0/0/0 se ajuste a 64 kb/s y que su interfaz serial 0/0/1 se ajuste a 1024 kb/s</a:t>
            </a:r>
            <a:r>
              <a:rPr lang="es-ES" sz="1400" dirty="0">
                <a:solidFill>
                  <a:srgbClr val="000000"/>
                </a:solidFill>
                <a:latin typeface="+mn-lt"/>
              </a:rPr>
              <a:t>.</a:t>
            </a:r>
            <a:endParaRPr lang="es-ES" sz="1600" dirty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spc="-30" dirty="0">
                <a:solidFill>
                  <a:srgbClr val="000000"/>
                </a:solidFill>
                <a:latin typeface="+mn-lt"/>
              </a:rPr>
              <a:t>Nota: El comando solo modifica la métrica de ancho de banda de OSPF. No modifica el ancho de banda real del enlace.</a:t>
            </a:r>
          </a:p>
        </p:txBody>
      </p:sp>
    </p:spTree>
    <p:extLst>
      <p:ext uri="{BB962C8B-B14F-4D97-AF65-F5344CB8AC3E}">
        <p14:creationId xmlns:p14="http://schemas.microsoft.com/office/powerpoint/2010/main" val="15526224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469243" cy="4181383"/>
          </a:xfrm>
        </p:spPr>
        <p:txBody>
          <a:bodyPr/>
          <a:lstStyle/>
          <a:p>
            <a:r>
              <a:rPr lang="es-ES" dirty="0"/>
              <a:t>En lugar de configurar manualmente el ancho de banda de la interfaz, 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4" y="3008775"/>
            <a:ext cx="4352925" cy="1641039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216976" y="1504304"/>
            <a:ext cx="3936570" cy="1361842"/>
          </a:xfrm>
          <a:prstGeom prst="cloudCallout">
            <a:avLst>
              <a:gd name="adj1" fmla="val -2923"/>
              <a:gd name="adj2" fmla="val 63192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no bandwidth 64</a:t>
            </a:r>
            <a:r>
              <a:rPr lang="es-ES" sz="1200" dirty="0">
                <a:solidFill>
                  <a:schemeClr val="bg1"/>
                </a:solidFill>
              </a:rPr>
              <a:t> se usa para eliminar el comando que se aplicó anteriormente y restablecer el ancho de banda al valor predeterminado.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85" y="1527420"/>
            <a:ext cx="3807505" cy="3092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113" y="4595247"/>
            <a:ext cx="553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El cargador original era Hugowolf en Wikipedia en inglés; se transfirió de en.wikipedia a Commons mediante DieBuche con CommonsHelper CC BY-SA 3.0 (https://commons.wikimedia.org/w/index.php?curid=10285606).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38726"/>
          <a:stretch/>
        </p:blipFill>
        <p:spPr>
          <a:xfrm>
            <a:off x="8310976" y="3029919"/>
            <a:ext cx="489779" cy="41070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8555866" y="3440625"/>
            <a:ext cx="14699" cy="117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  <p:sp>
        <p:nvSpPr>
          <p:cNvPr id="3" name="Rectangle 34">
            <a:extLst>
              <a:ext uri="{FF2B5EF4-FFF2-40B4-BE49-F238E27FC236}">
                <a16:creationId xmlns:a16="http://schemas.microsoft.com/office/drawing/2014/main" id="{C41D9D78-20FE-4EE2-38DC-E141D38D1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i="1" dirty="0">
                <a:solidFill>
                  <a:srgbClr val="FF0000"/>
                </a:solidFill>
              </a:rPr>
              <a:t>x.x.x.x</a:t>
            </a:r>
            <a:r>
              <a:rPr lang="es-ES" dirty="0"/>
              <a:t> para configurar una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show ip protocols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verificar la ID del </a:t>
            </a:r>
            <a:r>
              <a:rPr lang="es-ES" dirty="0" err="1"/>
              <a:t>router</a:t>
            </a:r>
            <a:r>
              <a:rPr lang="es-ES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>
                <a:solidFill>
                  <a:srgbClr val="FF0000"/>
                </a:solidFill>
              </a:rPr>
              <a:t>clear ip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altLang="ja-JP" b="1" dirty="0">
                <a:solidFill>
                  <a:srgbClr val="FF0000"/>
                </a:solidFill>
              </a:rPr>
              <a:t>ospf process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>
              <a:rPr dirty="0"/>
            </a:br>
            <a:r>
              <a:rPr lang="es-ES" dirty="0"/>
              <a:t>Uso de una interfaz de </a:t>
            </a:r>
            <a:r>
              <a:rPr lang="es-ES" dirty="0" err="1"/>
              <a:t>Loopback</a:t>
            </a:r>
            <a:r>
              <a:rPr lang="es-ES" dirty="0"/>
              <a:t> como ID del </a:t>
            </a:r>
            <a:r>
              <a:rPr lang="es-ES" dirty="0" err="1"/>
              <a:t>router</a:t>
            </a:r>
            <a:endParaRPr lang="es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544925" y="1313164"/>
            <a:ext cx="5216968" cy="685622"/>
          </a:xfrm>
        </p:spPr>
        <p:txBody>
          <a:bodyPr/>
          <a:lstStyle/>
          <a:p>
            <a:r>
              <a:rPr lang="es-ES" dirty="0"/>
              <a:t>Las interfaces de </a:t>
            </a:r>
            <a:r>
              <a:rPr lang="es-ES" dirty="0" err="1"/>
              <a:t>Loopback</a:t>
            </a:r>
            <a:r>
              <a:rPr lang="es-ES" dirty="0"/>
              <a:t> se utilizan para proporcionar una ID del </a:t>
            </a:r>
            <a:r>
              <a:rPr lang="es-ES" dirty="0" err="1"/>
              <a:t>router</a:t>
            </a:r>
            <a:r>
              <a:rPr lang="es-ES" dirty="0"/>
              <a:t> estable.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3043895"/>
            <a:ext cx="4943475" cy="105727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6400800" y="726799"/>
            <a:ext cx="2743200" cy="1596325"/>
          </a:xfrm>
          <a:prstGeom prst="cloudCallout">
            <a:avLst>
              <a:gd name="adj1" fmla="val -65786"/>
              <a:gd name="adj2" fmla="val 8871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¡NO anuncie esta red! Es un error común en las configuraciones de OSPF.</a:t>
            </a:r>
          </a:p>
        </p:txBody>
      </p:sp>
    </p:spTree>
    <p:extLst>
      <p:ext uri="{BB962C8B-B14F-4D97-AF65-F5344CB8AC3E}">
        <p14:creationId xmlns:p14="http://schemas.microsoft.com/office/powerpoint/2010/main" val="3563924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12195</TotalTime>
  <Words>2755</Words>
  <Application>Microsoft Office PowerPoint</Application>
  <PresentationFormat>On-screen Show (16:9)</PresentationFormat>
  <Paragraphs>305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CiscoSans ExtraLight</vt:lpstr>
      <vt:lpstr>Symbol</vt:lpstr>
      <vt:lpstr>Wingdings</vt:lpstr>
      <vt:lpstr>Default Theme</vt:lpstr>
      <vt:lpstr>Configuración de OSPF</vt:lpstr>
      <vt:lpstr>Abrir primero la ruta más corta Características de OSPF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ID del router OSPF Uso de una interfaz de Loopback como ID del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Ajuste del ancho de banda de referencia</vt:lpstr>
      <vt:lpstr>Costo de OSPF Ajuste del ancho de banda de referencia (cont.)</vt:lpstr>
      <vt:lpstr>Costo de OSPF Ajuste del ancho de banda de referencia (cont.)</vt:lpstr>
      <vt:lpstr>Costo de OSPF Ancho de banda de interfaz predeterminado </vt:lpstr>
      <vt:lpstr>Costo de OSPF Ajuste del ancho de banda de la interfaz 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601</cp:revision>
  <dcterms:created xsi:type="dcterms:W3CDTF">2016-08-22T22:27:36Z</dcterms:created>
  <dcterms:modified xsi:type="dcterms:W3CDTF">2024-04-02T18:12:54Z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